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9" r:id="rId2"/>
    <p:sldId id="257" r:id="rId3"/>
    <p:sldId id="310" r:id="rId4"/>
    <p:sldId id="258" r:id="rId5"/>
    <p:sldId id="311" r:id="rId6"/>
    <p:sldId id="256" r:id="rId7"/>
    <p:sldId id="31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93" r:id="rId31"/>
    <p:sldId id="294" r:id="rId32"/>
    <p:sldId id="295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hyperlink" Target="http://images.google.com/imgres?imgurl=http://www.gpc.edu/~janderso/images/breccia.jpg&amp;imgrefurl=http://www.gpc.edu/~janderso/physical/sedrx.htm&amp;h=376&amp;w=254&amp;sz=25&amp;tbnid=1b3szksEIFkJ:&amp;tbnh=118&amp;tbnw=79&amp;hl=en&amp;start=50&amp;prev=/images?q%3Dbreccia%26start%3D40%26svnum%3D10%26hl%3Den%26lr%3D%26safe%3Dstrict%26sa%3DN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-PxCqrjP9pw&amp;index=2&amp;list=PLZbXA4lyCtqo4jn0Bct6ApZ22LG8l5yZS" TargetMode="External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ocabulary.com/unit/types-of-rock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71F-5A46-4526-894B-2B65EA42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1C4DF-A305-48A9-9B0F-AFD482B012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834" y="1837766"/>
            <a:ext cx="10612674" cy="35368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LT: I can identify the types of rocks.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u="sng" dirty="0"/>
              <a:t>Warm-Up </a:t>
            </a:r>
          </a:p>
          <a:p>
            <a:pPr marL="0" indent="0">
              <a:buNone/>
            </a:pPr>
            <a:r>
              <a:rPr lang="en-US" sz="3600" dirty="0"/>
              <a:t>What do you already know about the 3 types of rocks? </a:t>
            </a:r>
          </a:p>
        </p:txBody>
      </p:sp>
    </p:spTree>
    <p:extLst>
      <p:ext uri="{BB962C8B-B14F-4D97-AF65-F5344CB8AC3E}">
        <p14:creationId xmlns:p14="http://schemas.microsoft.com/office/powerpoint/2010/main" val="399437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habboshouse.org/wp-content/uploads/2015/11/rocks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r="9091" b="174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Rocks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Naturally formed, nonliving, firm and coherent mass of solid earth material.</a:t>
            </a:r>
          </a:p>
          <a:p>
            <a:r>
              <a:rPr lang="en-US" altLang="en-US" sz="3200" dirty="0">
                <a:solidFill>
                  <a:schemeClr val="bg1"/>
                </a:solidFill>
              </a:rPr>
              <a:t>Rocks are classified by their origin (how they formed)</a:t>
            </a:r>
          </a:p>
        </p:txBody>
      </p:sp>
    </p:spTree>
    <p:extLst>
      <p:ext uri="{BB962C8B-B14F-4D97-AF65-F5344CB8AC3E}">
        <p14:creationId xmlns:p14="http://schemas.microsoft.com/office/powerpoint/2010/main" val="328660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Image result for igneous ro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5" y="1794685"/>
            <a:ext cx="4677405" cy="28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Igneous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3752" y="1837305"/>
            <a:ext cx="5169321" cy="3672194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 from the crystallization of a molten mixture of minerals and dissolved gasses.</a:t>
            </a:r>
            <a:endParaRPr lang="en-US" altLang="en-US" sz="2400" u="sng" dirty="0">
              <a:solidFill>
                <a:schemeClr val="bg1"/>
              </a:solidFill>
            </a:endParaRPr>
          </a:p>
          <a:p>
            <a:pPr marL="609600" indent="-609600"/>
            <a:r>
              <a:rPr lang="en-US" altLang="en-US" sz="2400" u="sng" dirty="0">
                <a:solidFill>
                  <a:schemeClr val="bg1"/>
                </a:solidFill>
              </a:rPr>
              <a:t>magma</a:t>
            </a:r>
            <a:r>
              <a:rPr lang="en-US" altLang="en-US" sz="2400" dirty="0">
                <a:solidFill>
                  <a:schemeClr val="bg1"/>
                </a:solidFill>
              </a:rPr>
              <a:t> - molten rock underground</a:t>
            </a:r>
            <a:endParaRPr lang="en-US" altLang="en-US" sz="2400" u="sng" dirty="0">
              <a:solidFill>
                <a:schemeClr val="bg1"/>
              </a:solidFill>
            </a:endParaRPr>
          </a:p>
          <a:p>
            <a:pPr marL="609600" indent="-609600"/>
            <a:r>
              <a:rPr lang="en-US" altLang="en-US" sz="2400" u="sng" dirty="0">
                <a:solidFill>
                  <a:schemeClr val="bg1"/>
                </a:solidFill>
              </a:rPr>
              <a:t>lava</a:t>
            </a:r>
            <a:r>
              <a:rPr lang="en-US" altLang="en-US" sz="2400" dirty="0">
                <a:solidFill>
                  <a:schemeClr val="bg1"/>
                </a:solidFill>
              </a:rPr>
              <a:t> - molten rock at the surface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6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Image result for igneous ro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5" y="1794685"/>
            <a:ext cx="4677405" cy="28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Igneous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3752" y="1837305"/>
            <a:ext cx="5169321" cy="3672194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800" dirty="0">
                <a:solidFill>
                  <a:schemeClr val="bg1"/>
                </a:solidFill>
              </a:rPr>
              <a:t>As the molten rock cools, the ions in the liquid slow down and join into molecules of minerals.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7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2359" y="235125"/>
            <a:ext cx="10396882" cy="115196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Intrusive</a:t>
            </a:r>
            <a:r>
              <a:rPr lang="en-US" altLang="en-US" dirty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3691" y="1345019"/>
            <a:ext cx="6781800" cy="1828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If cooling is slow as would happen inside the earth, large/coarse mineral grains will form </a:t>
            </a:r>
          </a:p>
        </p:txBody>
      </p:sp>
      <p:pic>
        <p:nvPicPr>
          <p:cNvPr id="22532" name="Picture 4" descr="formation_igne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65" y="2514600"/>
            <a:ext cx="5181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4089991" y="3833038"/>
            <a:ext cx="2514600" cy="251460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5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5" descr="Granitic_Mineral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4" b="1182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554589"/>
            <a:ext cx="10396882" cy="115196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Extrusive</a:t>
            </a:r>
            <a:r>
              <a:rPr lang="en-US" altLang="en-US" dirty="0"/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0883" y="554589"/>
            <a:ext cx="6781800" cy="1676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If cooling is quick as would happen at or near the surface, small/fine mineral grains will form 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3429000" y="2062717"/>
            <a:ext cx="5821326" cy="3867390"/>
            <a:chOff x="2016" y="2016"/>
            <a:chExt cx="3264" cy="2191"/>
          </a:xfrm>
        </p:grpSpPr>
        <p:pic>
          <p:nvPicPr>
            <p:cNvPr id="9221" name="Picture 5" descr="formation_igneo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016"/>
              <a:ext cx="3264" cy="2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Oval 6"/>
            <p:cNvSpPr>
              <a:spLocks noChangeArrowheads="1"/>
            </p:cNvSpPr>
            <p:nvPr/>
          </p:nvSpPr>
          <p:spPr bwMode="auto">
            <a:xfrm>
              <a:off x="3984" y="2064"/>
              <a:ext cx="864" cy="864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615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bg1">
                  <a:shade val="48000"/>
                  <a:satMod val="110000"/>
                  <a:lumMod val="40000"/>
                </a:schemeClr>
                <a:schemeClr val="bg1">
                  <a:tint val="90000"/>
                  <a:lumMod val="106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1" name="5-Point Star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Rhyolite%202_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54" y="684680"/>
            <a:ext cx="5927196" cy="54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143174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2191" y="770860"/>
            <a:ext cx="6781800" cy="1828800"/>
          </a:xfrm>
        </p:spPr>
        <p:txBody>
          <a:bodyPr/>
          <a:lstStyle/>
          <a:p>
            <a:pPr marL="609600" indent="-609600"/>
            <a:r>
              <a:rPr lang="en-US" altLang="en-US" sz="2800" dirty="0"/>
              <a:t>If cooling is too quick, minerals may not form. (</a:t>
            </a:r>
            <a:r>
              <a:rPr lang="en-US" altLang="en-US" sz="2800" u="sng" dirty="0"/>
              <a:t>amorphous/glassy texture</a:t>
            </a:r>
            <a:r>
              <a:rPr lang="en-US" altLang="en-US" sz="2800" b="1" dirty="0"/>
              <a:t>)</a:t>
            </a:r>
          </a:p>
        </p:txBody>
      </p:sp>
      <p:pic>
        <p:nvPicPr>
          <p:cNvPr id="11268" name="Picture 5" descr="OBSI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16" y="1988289"/>
            <a:ext cx="363855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11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1042" y="685800"/>
            <a:ext cx="6781800" cy="2133600"/>
          </a:xfrm>
        </p:spPr>
        <p:txBody>
          <a:bodyPr/>
          <a:lstStyle/>
          <a:p>
            <a:pPr marL="609600" indent="-609600"/>
            <a:r>
              <a:rPr lang="en-US" altLang="en-US" sz="2800" dirty="0"/>
              <a:t>In rare cases, magma begins to cool slowly at depth, then rises quickly and cools forming </a:t>
            </a:r>
            <a:r>
              <a:rPr lang="en-US" altLang="en-US" sz="2800" u="sng" dirty="0"/>
              <a:t>porphyry</a:t>
            </a:r>
            <a:r>
              <a:rPr lang="en-US" altLang="en-US" sz="2800" b="1" dirty="0"/>
              <a:t>.</a:t>
            </a: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2015763" y="2603310"/>
            <a:ext cx="8077200" cy="2482850"/>
            <a:chOff x="384" y="2592"/>
            <a:chExt cx="5088" cy="1564"/>
          </a:xfrm>
        </p:grpSpPr>
        <p:pic>
          <p:nvPicPr>
            <p:cNvPr id="12293" name="Picture 5" descr="porp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592"/>
              <a:ext cx="2400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6" descr="andes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592"/>
              <a:ext cx="2256" cy="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716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158" y="373912"/>
            <a:ext cx="6781800" cy="1676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If gas bubbles are escaping from lava as it cools, a </a:t>
            </a:r>
            <a:r>
              <a:rPr lang="en-US" altLang="en-US" sz="2800" u="sng" dirty="0"/>
              <a:t>vesicular</a:t>
            </a:r>
            <a:r>
              <a:rPr lang="en-US" altLang="en-US" sz="2800" dirty="0"/>
              <a:t> texture forms </a:t>
            </a:r>
          </a:p>
        </p:txBody>
      </p:sp>
      <p:pic>
        <p:nvPicPr>
          <p:cNvPr id="13315" name="Picture 5" descr="BasaltVesic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86" y="1573619"/>
            <a:ext cx="50863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08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 can practice organizing jelly beans according to classification. </a:t>
            </a:r>
          </a:p>
          <a:p>
            <a:r>
              <a:rPr lang="en-US" sz="2800" dirty="0"/>
              <a:t>Long-term: I can construct an explanation of how to classify rocks by their formation and how rocks change through geologic processes in the rock cycle.</a:t>
            </a:r>
          </a:p>
        </p:txBody>
      </p:sp>
    </p:spTree>
    <p:extLst>
      <p:ext uri="{BB962C8B-B14F-4D97-AF65-F5344CB8AC3E}">
        <p14:creationId xmlns:p14="http://schemas.microsoft.com/office/powerpoint/2010/main" val="32734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mineral composition of igneous rocks depends on the magma from which it solidifies.</a:t>
            </a:r>
          </a:p>
        </p:txBody>
      </p:sp>
    </p:spTree>
    <p:extLst>
      <p:ext uri="{BB962C8B-B14F-4D97-AF65-F5344CB8AC3E}">
        <p14:creationId xmlns:p14="http://schemas.microsoft.com/office/powerpoint/2010/main" val="3496860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7132" y="219635"/>
            <a:ext cx="10396882" cy="115196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Felsic Magma/Felsic Rocks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373" y="1176764"/>
            <a:ext cx="7315200" cy="2514600"/>
          </a:xfrm>
        </p:spPr>
        <p:txBody>
          <a:bodyPr/>
          <a:lstStyle/>
          <a:p>
            <a:pPr marL="609600" indent="-609600"/>
            <a:r>
              <a:rPr lang="en-US" altLang="en-US" sz="2800" dirty="0"/>
              <a:t>Light color</a:t>
            </a:r>
          </a:p>
          <a:p>
            <a:pPr marL="609600" indent="-609600"/>
            <a:r>
              <a:rPr lang="en-US" altLang="en-US" sz="2800" dirty="0"/>
              <a:t>Low density</a:t>
            </a:r>
          </a:p>
          <a:p>
            <a:pPr marL="609600" indent="-609600"/>
            <a:r>
              <a:rPr lang="en-US" altLang="en-US" sz="2800" dirty="0"/>
              <a:t>Usually form on continents. </a:t>
            </a:r>
          </a:p>
          <a:p>
            <a:pPr marL="609600" indent="-609600"/>
            <a:r>
              <a:rPr lang="en-US" altLang="en-US" sz="2800" dirty="0"/>
              <a:t>Forms rocks that are pink, white, grey</a:t>
            </a:r>
          </a:p>
        </p:txBody>
      </p:sp>
      <p:pic>
        <p:nvPicPr>
          <p:cNvPr id="30724" name="Picture 4" descr="Rhyolite_handspec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16" y="1176764"/>
            <a:ext cx="43434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Mafic magma/Mafic Rocks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1676400"/>
            <a:ext cx="4876800" cy="4800600"/>
          </a:xfrm>
        </p:spPr>
        <p:txBody>
          <a:bodyPr/>
          <a:lstStyle/>
          <a:p>
            <a:pPr marL="609600" indent="-609600"/>
            <a:r>
              <a:rPr lang="en-US" altLang="en-US" sz="2800" dirty="0"/>
              <a:t>Dark color </a:t>
            </a:r>
          </a:p>
          <a:p>
            <a:pPr marL="609600" indent="-609600"/>
            <a:r>
              <a:rPr lang="en-US" altLang="en-US" sz="2800" dirty="0"/>
              <a:t>High density</a:t>
            </a:r>
          </a:p>
          <a:p>
            <a:pPr marL="609600" indent="-609600"/>
            <a:r>
              <a:rPr lang="en-US" altLang="en-US" sz="2800" dirty="0"/>
              <a:t>Usually form in oceans. </a:t>
            </a:r>
          </a:p>
          <a:p>
            <a:pPr marL="609600" indent="-609600"/>
            <a:r>
              <a:rPr lang="en-US" altLang="en-US" sz="2800" dirty="0"/>
              <a:t>Forms rocks that are black, green, dark grey</a:t>
            </a:r>
          </a:p>
        </p:txBody>
      </p:sp>
      <p:pic>
        <p:nvPicPr>
          <p:cNvPr id="31748" name="Picture 4" descr="Non-vesicular_bas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837765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4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obsidi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5" r="9091" b="152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There’s always an exception.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one exception to this rule is obsidian, which is black in color, but felsic in composition.</a:t>
            </a:r>
          </a:p>
        </p:txBody>
      </p:sp>
    </p:spTree>
    <p:extLst>
      <p:ext uri="{BB962C8B-B14F-4D97-AF65-F5344CB8AC3E}">
        <p14:creationId xmlns:p14="http://schemas.microsoft.com/office/powerpoint/2010/main" val="998003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sedimentary r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r="9091" b="2691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sedimentary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1800">
                <a:solidFill>
                  <a:schemeClr val="bg1"/>
                </a:solidFill>
              </a:rPr>
              <a:t>Form from the weathering of other rocks.</a:t>
            </a:r>
          </a:p>
          <a:p>
            <a:pPr marL="609600" indent="-609600"/>
            <a:r>
              <a:rPr lang="en-US" altLang="en-US" sz="1800">
                <a:solidFill>
                  <a:schemeClr val="bg1"/>
                </a:solidFill>
              </a:rPr>
              <a:t>Form from accumulated sediments. </a:t>
            </a:r>
          </a:p>
          <a:p>
            <a:pPr marL="609600" indent="-609600"/>
            <a:r>
              <a:rPr lang="en-US" altLang="en-US" sz="1800">
                <a:solidFill>
                  <a:schemeClr val="bg1"/>
                </a:solidFill>
              </a:rPr>
              <a:t>Usually form from material that has been deposited in water.</a:t>
            </a:r>
          </a:p>
          <a:p>
            <a:pPr marL="609600" indent="-609600"/>
            <a:r>
              <a:rPr lang="en-US" altLang="en-US" sz="1800">
                <a:solidFill>
                  <a:schemeClr val="bg1"/>
                </a:solidFill>
              </a:rPr>
              <a:t>Sometimes form from wind or ice deposited sediments.</a:t>
            </a:r>
          </a:p>
          <a:p>
            <a:pPr marL="609600" indent="-609600"/>
            <a:r>
              <a:rPr lang="en-US" altLang="en-US" sz="1800">
                <a:solidFill>
                  <a:schemeClr val="bg1"/>
                </a:solidFill>
              </a:rPr>
              <a:t>Sometimes retain the characteristics of the sediments from which they form (ex.  Layering).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42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599" y="1790700"/>
            <a:ext cx="4628707" cy="4114800"/>
          </a:xfrm>
        </p:spPr>
        <p:txBody>
          <a:bodyPr/>
          <a:lstStyle/>
          <a:p>
            <a:r>
              <a:rPr lang="en-US" altLang="en-US" sz="3600" dirty="0"/>
              <a:t>Sandstone in Utah</a:t>
            </a:r>
          </a:p>
        </p:txBody>
      </p:sp>
      <p:pic>
        <p:nvPicPr>
          <p:cNvPr id="5123" name="Picture 5" descr="sandst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0" y="535173"/>
            <a:ext cx="47069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227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Sedimentary rocks: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90700"/>
            <a:ext cx="6553200" cy="4114800"/>
          </a:xfrm>
        </p:spPr>
        <p:txBody>
          <a:bodyPr/>
          <a:lstStyle/>
          <a:p>
            <a:r>
              <a:rPr lang="en-US" altLang="en-US" sz="3200" dirty="0"/>
              <a:t>Are divided into three categories:</a:t>
            </a:r>
          </a:p>
          <a:p>
            <a:pPr lvl="1"/>
            <a:r>
              <a:rPr lang="en-US" altLang="en-US" sz="2800" dirty="0"/>
              <a:t>Clastic (fragmental)</a:t>
            </a:r>
          </a:p>
          <a:p>
            <a:pPr lvl="1"/>
            <a:r>
              <a:rPr lang="en-US" altLang="en-US" sz="2800" dirty="0"/>
              <a:t>Chemical (crystalline)</a:t>
            </a:r>
          </a:p>
          <a:p>
            <a:pPr lvl="1"/>
            <a:r>
              <a:rPr lang="en-US" altLang="en-US" sz="2800" dirty="0"/>
              <a:t>Organic (</a:t>
            </a:r>
            <a:r>
              <a:rPr lang="en-US" altLang="en-US" sz="2800" dirty="0" err="1"/>
              <a:t>bioclastic</a:t>
            </a:r>
            <a:r>
              <a:rPr lang="en-US" altLang="en-US" sz="2800" dirty="0"/>
              <a:t>)</a:t>
            </a:r>
            <a:endParaRPr lang="en-US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6" y="0"/>
            <a:ext cx="13176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00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ebble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133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Clastic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from clastic sediment- particles of rock that have been produced by weathering and erosion.</a:t>
            </a:r>
          </a:p>
        </p:txBody>
      </p:sp>
    </p:spTree>
    <p:extLst>
      <p:ext uri="{BB962C8B-B14F-4D97-AF65-F5344CB8AC3E}">
        <p14:creationId xmlns:p14="http://schemas.microsoft.com/office/powerpoint/2010/main" val="4238657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ebble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133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" y="2446867"/>
            <a:ext cx="7554140" cy="29446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 various mechanical and chemical</a:t>
            </a:r>
          </a:p>
          <a:p>
            <a:r>
              <a:rPr lang="en-US" sz="2800" dirty="0">
                <a:solidFill>
                  <a:schemeClr val="bg1"/>
                </a:solidFill>
              </a:rPr>
              <a:t> processes that cause exposed rock to decompose.</a:t>
            </a:r>
          </a:p>
        </p:txBody>
      </p:sp>
    </p:spTree>
    <p:extLst>
      <p:ext uri="{BB962C8B-B14F-4D97-AF65-F5344CB8AC3E}">
        <p14:creationId xmlns:p14="http://schemas.microsoft.com/office/powerpoint/2010/main" val="3027580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ebble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133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Chemical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" y="2446867"/>
            <a:ext cx="7554140" cy="29446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Oxygen and acids are agents in chemical weathering.</a:t>
            </a:r>
          </a:p>
        </p:txBody>
      </p:sp>
    </p:spTree>
    <p:extLst>
      <p:ext uri="{BB962C8B-B14F-4D97-AF65-F5344CB8AC3E}">
        <p14:creationId xmlns:p14="http://schemas.microsoft.com/office/powerpoint/2010/main" val="75488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2D21-16D7-45A6-9EC3-09AA6215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99" y="0"/>
            <a:ext cx="10396882" cy="11519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B52BF-6D24-428C-A2E3-7FF4AADC16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171" y="914400"/>
            <a:ext cx="10906337" cy="44601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LT: I can practice organizing jelly beans according to classification.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Warm-Up </a:t>
            </a:r>
          </a:p>
          <a:p>
            <a:pPr marL="0" indent="0">
              <a:buNone/>
            </a:pPr>
            <a:r>
              <a:rPr lang="en-US" sz="2400" dirty="0"/>
              <a:t>What does classification mean? What type of things do scientist classify?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***Take Graded work out of green folder, and place it into your binder under the correct section.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Bring in individually wrapped snacks for rock eagle. Make sure the snacks do not contain nuts! </a:t>
            </a:r>
          </a:p>
        </p:txBody>
      </p:sp>
    </p:spTree>
    <p:extLst>
      <p:ext uri="{BB962C8B-B14F-4D97-AF65-F5344CB8AC3E}">
        <p14:creationId xmlns:p14="http://schemas.microsoft.com/office/powerpoint/2010/main" val="278707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sedimentary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Form from materials that were once dissolved in water</a:t>
            </a:r>
          </a:p>
          <a:p>
            <a:r>
              <a:rPr lang="en-US" sz="2800" dirty="0"/>
              <a:t>Form when water is oversaturated with mineral ions</a:t>
            </a:r>
          </a:p>
          <a:p>
            <a:r>
              <a:rPr lang="en-US" sz="2800" dirty="0"/>
              <a:t>Often form when the evaporation rate is greater than the rate that fresh water enters a body of water</a:t>
            </a:r>
          </a:p>
        </p:txBody>
      </p:sp>
    </p:spTree>
    <p:extLst>
      <p:ext uri="{BB962C8B-B14F-4D97-AF65-F5344CB8AC3E}">
        <p14:creationId xmlns:p14="http://schemas.microsoft.com/office/powerpoint/2010/main" val="304570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5715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/>
              <a:t>Death Valley Salt Flats</a:t>
            </a:r>
          </a:p>
        </p:txBody>
      </p:sp>
      <p:pic>
        <p:nvPicPr>
          <p:cNvPr id="15363" name="Picture 5" descr="DSC017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flatfrom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51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bg1">
                  <a:shade val="48000"/>
                  <a:satMod val="110000"/>
                  <a:lumMod val="40000"/>
                </a:schemeClr>
                <a:schemeClr val="bg1">
                  <a:tint val="90000"/>
                  <a:lumMod val="106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1" name="5-Point Star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7" y="899640"/>
            <a:ext cx="10805789" cy="24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161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ebble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133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1294902"/>
            <a:ext cx="6868340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mechanical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2446867"/>
            <a:ext cx="7554141" cy="294465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any of the various weathering processes that cause physical disintegration of exposed rock without any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 change in the chemical composition of the rock: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Collision between rock surfaces can cause 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mechanical weathering.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75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grand cany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7" b="909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Erosion happens when a bit of earth material is separated from the surface. Once detached, a force like moving water or wind transports the material to a new location where it is deposited.</a:t>
            </a:r>
          </a:p>
        </p:txBody>
      </p:sp>
    </p:spTree>
    <p:extLst>
      <p:ext uri="{BB962C8B-B14F-4D97-AF65-F5344CB8AC3E}">
        <p14:creationId xmlns:p14="http://schemas.microsoft.com/office/powerpoint/2010/main" val="2785551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ree weathering powerpoint template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3"/>
          <a:stretch/>
        </p:blipFill>
        <p:spPr bwMode="auto">
          <a:xfrm>
            <a:off x="0" y="0"/>
            <a:ext cx="12295935" cy="69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4001"/>
            <a:ext cx="1181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Landslides</a:t>
            </a:r>
          </a:p>
          <a:p>
            <a:r>
              <a:rPr lang="en-US" sz="2800" dirty="0"/>
              <a:t>Landslides take place when rock and soil slide down a steep slope very quickly. Landslides can vary in size and in composition. Some landslides may have large boulders while others may have small amounts of rock and soil.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Landslides are most common in areas where roads have been cut out in mountainsides or hillsides.</a:t>
            </a:r>
          </a:p>
          <a:p>
            <a:endParaRPr lang="en-US" sz="2800" dirty="0"/>
          </a:p>
        </p:txBody>
      </p:sp>
      <p:pic>
        <p:nvPicPr>
          <p:cNvPr id="19458" name="Picture 2" descr="Image result for landsl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99728"/>
            <a:ext cx="5043621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landsli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9" y="1425968"/>
            <a:ext cx="4346575" cy="29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sult for landsli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024253"/>
            <a:ext cx="38004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ree weathering powerpoint template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3"/>
          <a:stretch/>
        </p:blipFill>
        <p:spPr bwMode="auto">
          <a:xfrm>
            <a:off x="0" y="0"/>
            <a:ext cx="12295935" cy="69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4001"/>
            <a:ext cx="1181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Mudslides</a:t>
            </a:r>
          </a:p>
          <a:p>
            <a:r>
              <a:rPr lang="en-US" sz="2800" dirty="0"/>
              <a:t>A mixture of water, rock, and soil rapidly moves downhill is a mudflow or mudslide. This often occurs after heavy rains. Clay soils can suddenly turn to liquid and begin to flow when conditions are right.</a:t>
            </a:r>
          </a:p>
          <a:p>
            <a:endParaRPr lang="en-US" sz="2800" dirty="0"/>
          </a:p>
          <a:p>
            <a:r>
              <a:rPr lang="en-US" sz="2800" dirty="0"/>
              <a:t>Many things can trigger a mudslide:</a:t>
            </a:r>
          </a:p>
          <a:p>
            <a:r>
              <a:rPr lang="en-US" sz="2800" dirty="0"/>
              <a:t>Earthquakes and heavy rain, water reduces friction making once stable rock now loose.</a:t>
            </a:r>
          </a:p>
          <a:p>
            <a:endParaRPr lang="en-US" sz="2800" dirty="0"/>
          </a:p>
        </p:txBody>
      </p:sp>
      <p:pic>
        <p:nvPicPr>
          <p:cNvPr id="24578" name="Picture 2" descr="Image result for mudsl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56" y="419734"/>
            <a:ext cx="5390444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e result for mudsli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91" y="2609354"/>
            <a:ext cx="4842529" cy="32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Image result for mudsli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64196"/>
            <a:ext cx="43815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3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ree weathering powerpoint template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3"/>
          <a:stretch/>
        </p:blipFill>
        <p:spPr bwMode="auto">
          <a:xfrm>
            <a:off x="0" y="0"/>
            <a:ext cx="12295935" cy="69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4001"/>
            <a:ext cx="1181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Slump</a:t>
            </a:r>
          </a:p>
          <a:p>
            <a:endParaRPr lang="en-US" sz="2800" dirty="0"/>
          </a:p>
          <a:p>
            <a:r>
              <a:rPr lang="en-US" sz="2800" dirty="0"/>
              <a:t>Mass movement known as slump occurs when a mass of rock and soil suddenly slips down a slope. Slump is different from a slide in that the material in a slump moves down in one large mass.</a:t>
            </a:r>
          </a:p>
          <a:p>
            <a:endParaRPr lang="en-US" sz="2800" dirty="0"/>
          </a:p>
          <a:p>
            <a:r>
              <a:rPr lang="en-US" sz="2800" dirty="0"/>
              <a:t>Slump often occurs when water soaks the base of a mass of soil that is rich in clay.</a:t>
            </a:r>
          </a:p>
        </p:txBody>
      </p:sp>
      <p:pic>
        <p:nvPicPr>
          <p:cNvPr id="25602" name="Picture 2" descr="Image result for sl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62972"/>
            <a:ext cx="4995755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47" y="392559"/>
            <a:ext cx="6882517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28688"/>
            <a:ext cx="699135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ree weathering powerpoint template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3"/>
          <a:stretch/>
        </p:blipFill>
        <p:spPr bwMode="auto">
          <a:xfrm>
            <a:off x="0" y="0"/>
            <a:ext cx="12295935" cy="69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4001"/>
            <a:ext cx="1181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Creep</a:t>
            </a:r>
          </a:p>
          <a:p>
            <a:endParaRPr lang="en-US" sz="2800" dirty="0"/>
          </a:p>
          <a:p>
            <a:r>
              <a:rPr lang="en-US" sz="2800" dirty="0"/>
              <a:t>Creep is the very slow downhill movement of rock and soil.</a:t>
            </a:r>
          </a:p>
          <a:p>
            <a:endParaRPr lang="en-US" sz="2800" dirty="0"/>
          </a:p>
          <a:p>
            <a:r>
              <a:rPr lang="en-US" sz="2800" dirty="0"/>
              <a:t>Creep often results from freezing and thawing of water in cracked layers of rock beneath the soil.</a:t>
            </a:r>
          </a:p>
          <a:p>
            <a:endParaRPr lang="en-US" sz="2800" dirty="0"/>
          </a:p>
          <a:p>
            <a:r>
              <a:rPr lang="en-US" sz="2800" dirty="0"/>
              <a:t>Creep can cause trees, poles, fences and other material to have a misshapen appearance.</a:t>
            </a:r>
          </a:p>
        </p:txBody>
      </p:sp>
      <p:pic>
        <p:nvPicPr>
          <p:cNvPr id="26626" name="Picture 2" descr="Image result for creep mass mov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2" y="519094"/>
            <a:ext cx="55911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2239160"/>
            <a:ext cx="5780087" cy="43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Image result for creep mass mov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734701"/>
            <a:ext cx="6435725" cy="48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321" y="333449"/>
            <a:ext cx="8077200" cy="5105400"/>
          </a:xfrm>
        </p:spPr>
        <p:txBody>
          <a:bodyPr/>
          <a:lstStyle/>
          <a:p>
            <a:r>
              <a:rPr lang="en-US" altLang="en-US" sz="2800" dirty="0"/>
              <a:t>Sediments become </a:t>
            </a:r>
            <a:r>
              <a:rPr lang="en-US" altLang="en-US" sz="2800" u="sng" dirty="0"/>
              <a:t>lithified</a:t>
            </a:r>
            <a:r>
              <a:rPr lang="en-US" altLang="en-US" sz="2800" dirty="0"/>
              <a:t> (made into rock) in two steps.</a:t>
            </a:r>
          </a:p>
          <a:p>
            <a:pPr lvl="1"/>
            <a:r>
              <a:rPr lang="en-US" altLang="en-US" sz="2800" u="sng" dirty="0"/>
              <a:t>Compaction</a:t>
            </a:r>
            <a:r>
              <a:rPr lang="en-US" altLang="en-US" sz="2800" dirty="0"/>
              <a:t> - as layers of sediment accumulate, the bottom layers are squeezed into a denser mass</a:t>
            </a:r>
          </a:p>
        </p:txBody>
      </p:sp>
      <p:pic>
        <p:nvPicPr>
          <p:cNvPr id="8195" name="Picture 5" descr="Image of model sandstone form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75" y="2454349"/>
            <a:ext cx="6705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2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r="9091" b="126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86113" y="1220999"/>
            <a:ext cx="6851188" cy="1151965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Types of rocks (Flocabulary)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 rot="21420000">
            <a:off x="587206" y="2448453"/>
            <a:ext cx="6859199" cy="294465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Classify jelly beans</a:t>
            </a:r>
          </a:p>
        </p:txBody>
      </p:sp>
    </p:spTree>
    <p:extLst>
      <p:ext uri="{BB962C8B-B14F-4D97-AF65-F5344CB8AC3E}">
        <p14:creationId xmlns:p14="http://schemas.microsoft.com/office/powerpoint/2010/main" val="1109983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11889" y="0"/>
            <a:ext cx="7772400" cy="4114800"/>
          </a:xfrm>
        </p:spPr>
        <p:txBody>
          <a:bodyPr/>
          <a:lstStyle/>
          <a:p>
            <a:pPr lvl="1"/>
            <a:r>
              <a:rPr lang="en-US" altLang="en-US" sz="3200" u="sng" dirty="0"/>
              <a:t>Cementation</a:t>
            </a:r>
            <a:r>
              <a:rPr lang="en-US" altLang="en-US" sz="3200" dirty="0"/>
              <a:t> - minerals such as calcium carbonate, iron oxide or silica in groundwater cement compacted grains together.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9219" name="Picture 5" descr="ce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5" y="1743739"/>
            <a:ext cx="5258176" cy="383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942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3451" y="159488"/>
            <a:ext cx="7772400" cy="4114800"/>
          </a:xfrm>
        </p:spPr>
        <p:txBody>
          <a:bodyPr/>
          <a:lstStyle/>
          <a:p>
            <a:r>
              <a:rPr lang="en-US" altLang="en-US" sz="2800" dirty="0"/>
              <a:t>Clastic sedimentary rocks usually form where a river or stream enters a quiet body of water.</a:t>
            </a:r>
          </a:p>
          <a:p>
            <a:r>
              <a:rPr lang="en-US" altLang="en-US" sz="2800" dirty="0"/>
              <a:t>Are often stratified (layered)</a:t>
            </a:r>
          </a:p>
          <a:p>
            <a:r>
              <a:rPr lang="en-US" altLang="en-US" sz="2800" dirty="0"/>
              <a:t>May contain fossils</a:t>
            </a:r>
          </a:p>
        </p:txBody>
      </p:sp>
      <p:pic>
        <p:nvPicPr>
          <p:cNvPr id="12293" name="Picture 5" descr="amphibianTra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3" y="2514600"/>
            <a:ext cx="382905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Laminated sandstone from the Mesozoic Moenkopi Formation in Lake Mead National Recreation 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51" y="2052084"/>
            <a:ext cx="35052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0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gs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9" y="689358"/>
            <a:ext cx="6466872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70387" y="689358"/>
            <a:ext cx="3076090" cy="4219634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Clastic sedimentary rocks are classified based on the grain size of the sediment they contain.</a:t>
            </a:r>
          </a:p>
        </p:txBody>
      </p:sp>
    </p:spTree>
    <p:extLst>
      <p:ext uri="{BB962C8B-B14F-4D97-AF65-F5344CB8AC3E}">
        <p14:creationId xmlns:p14="http://schemas.microsoft.com/office/powerpoint/2010/main" val="3498631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27164"/>
            <a:ext cx="9144000" cy="4478337"/>
          </a:xfrm>
        </p:spPr>
      </p:pic>
      <p:pic>
        <p:nvPicPr>
          <p:cNvPr id="12291" name="Picture 5" descr="pt_reyes_c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4" y="725489"/>
            <a:ext cx="87895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brecci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688" y="2987584"/>
            <a:ext cx="983512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Sandstone (Red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6846" r="14667" b="19463"/>
          <a:stretch>
            <a:fillRect/>
          </a:stretch>
        </p:blipFill>
        <p:spPr bwMode="auto">
          <a:xfrm>
            <a:off x="241890" y="2815486"/>
            <a:ext cx="887819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Shale (Bituminou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4372" r="30667" b="16940"/>
          <a:stretch>
            <a:fillRect/>
          </a:stretch>
        </p:blipFill>
        <p:spPr bwMode="auto">
          <a:xfrm>
            <a:off x="10544840" y="650322"/>
            <a:ext cx="106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590" y="292710"/>
            <a:ext cx="9144000" cy="44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76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sedimentary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Form as a result of biological processes.</a:t>
            </a:r>
          </a:p>
          <a:p>
            <a:r>
              <a:rPr lang="en-US" sz="2800" dirty="0"/>
              <a:t>Can form directly from plant or animal remains (coal and fossiliferous limestone)</a:t>
            </a:r>
          </a:p>
        </p:txBody>
      </p:sp>
    </p:spTree>
    <p:extLst>
      <p:ext uri="{BB962C8B-B14F-4D97-AF65-F5344CB8AC3E}">
        <p14:creationId xmlns:p14="http://schemas.microsoft.com/office/powerpoint/2010/main" val="1263659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63864"/>
            <a:ext cx="91440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91440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7" descr="Coqu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1"/>
            <a:ext cx="32004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bituminous_co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114801"/>
            <a:ext cx="43148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T62879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1"/>
            <a:ext cx="32766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slide0033_image0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3514"/>
            <a:ext cx="632460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96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Types of Metamorphic Roc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28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metamorphic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800" dirty="0">
                <a:solidFill>
                  <a:schemeClr val="bg1"/>
                </a:solidFill>
              </a:rPr>
              <a:t>Form as a result of heat, pressure, and chemical activity</a:t>
            </a:r>
          </a:p>
          <a:p>
            <a:pPr marL="609600" indent="-609600"/>
            <a:r>
              <a:rPr lang="en-US" altLang="en-US" sz="2800" dirty="0">
                <a:solidFill>
                  <a:schemeClr val="bg1"/>
                </a:solidFill>
              </a:rPr>
              <a:t>Are divided into two groups based on whether they formed from regional or contact metamorphism.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02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Types of Metamorphic Roc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28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Regional metamorphic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3634956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Formed by forces acting over large areas </a:t>
            </a:r>
          </a:p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Formed at extreme temperature and pressure</a:t>
            </a:r>
          </a:p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 at great depths within the earth’s crust</a:t>
            </a:r>
          </a:p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 during mountain building due to plate tectonics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09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Types of Metamorphic Roc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28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metamorphic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3443570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 at the interface of hot magma and existing rock</a:t>
            </a:r>
          </a:p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Forms only locally where the minerals are changed by the extreme heat without actually melting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23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Types of Metamorphic Roc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28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Characteristics of metamorphic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3443570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Distortion– a change in the structure of a rock without changing the composition of the rock</a:t>
            </a:r>
          </a:p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Banding or zoning—when minerals become concentrated into bands of different colored minerals (pennies in clay)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63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D6EF-6062-4E51-AC35-9259737B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F821-8AC9-4358-8186-4E596D9EF7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9966" y="1640542"/>
            <a:ext cx="10690542" cy="3734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LT: I can identify types of Rocks.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Warm-Up </a:t>
            </a:r>
          </a:p>
          <a:p>
            <a:pPr marL="0" indent="0">
              <a:buNone/>
            </a:pPr>
            <a:r>
              <a:rPr lang="en-US" sz="2800" dirty="0"/>
              <a:t>What are minerals? How are we able to remember minerals? </a:t>
            </a:r>
          </a:p>
        </p:txBody>
      </p:sp>
    </p:spTree>
    <p:extLst>
      <p:ext uri="{BB962C8B-B14F-4D97-AF65-F5344CB8AC3E}">
        <p14:creationId xmlns:p14="http://schemas.microsoft.com/office/powerpoint/2010/main" val="2516276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Types of Metamorphic Roc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28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Characteristics of metamorphic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3443570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400" dirty="0">
                <a:solidFill>
                  <a:schemeClr val="bg1"/>
                </a:solidFill>
              </a:rPr>
              <a:t>Increased density—metamorphic rocks are often denser than the rocks they formed from because they are exposed to such high pressure.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34" y="1"/>
            <a:ext cx="11721533" cy="398062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 descr="Image result for mar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0558" y="322816"/>
            <a:ext cx="4673438" cy="346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limest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392" y="230808"/>
            <a:ext cx="5169640" cy="355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0588" y="4865232"/>
            <a:ext cx="10356087" cy="1608035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2800" dirty="0">
                <a:solidFill>
                  <a:schemeClr val="bg1"/>
                </a:solidFill>
              </a:rPr>
              <a:t>Marble—metamorphosed limestone, fizzes with acid</a:t>
            </a:r>
          </a:p>
          <a:p>
            <a:pPr marL="609600" indent="-609600"/>
            <a:endParaRPr lang="en-US" alt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81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s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/>
          <a:stretch/>
        </p:blipFill>
        <p:spPr bwMode="auto">
          <a:xfrm>
            <a:off x="5914589" y="10"/>
            <a:ext cx="5794811" cy="398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sh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"/>
          <a:stretch/>
        </p:blipFill>
        <p:spPr bwMode="auto">
          <a:xfrm>
            <a:off x="1" y="-1"/>
            <a:ext cx="5791144" cy="39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>
                <a:solidFill>
                  <a:schemeClr val="bg1"/>
                </a:solidFill>
              </a:rPr>
              <a:t>Slate—formed from shale, very smooth</a:t>
            </a:r>
          </a:p>
          <a:p>
            <a:pPr marL="609600" indent="-609600"/>
            <a:endParaRPr lang="en-US" altLang="en-US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8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age result for quartzi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1481" b="-2"/>
          <a:stretch/>
        </p:blipFill>
        <p:spPr bwMode="auto">
          <a:xfrm>
            <a:off x="5914589" y="10"/>
            <a:ext cx="5794811" cy="398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Image result for sandst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3" r="2" b="15562"/>
          <a:stretch/>
        </p:blipFill>
        <p:spPr bwMode="auto">
          <a:xfrm>
            <a:off x="1" y="-1"/>
            <a:ext cx="5791144" cy="39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>
                <a:solidFill>
                  <a:schemeClr val="bg1"/>
                </a:solidFill>
              </a:rPr>
              <a:t>Quartzite—formed from sandstone, harder than glass</a:t>
            </a:r>
          </a:p>
          <a:p>
            <a:pPr marL="609600" indent="-609600"/>
            <a:endParaRPr lang="en-US" altLang="en-US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44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age result for gnei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" b="10130"/>
          <a:stretch/>
        </p:blipFill>
        <p:spPr bwMode="auto">
          <a:xfrm>
            <a:off x="5914589" y="10"/>
            <a:ext cx="5794811" cy="398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Image result for grani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r="2" b="19955"/>
          <a:stretch/>
        </p:blipFill>
        <p:spPr bwMode="auto">
          <a:xfrm>
            <a:off x="1" y="-1"/>
            <a:ext cx="5791144" cy="39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Rectangle 1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>
                <a:solidFill>
                  <a:schemeClr val="bg1"/>
                </a:solidFill>
              </a:rPr>
              <a:t>Gneiss—usually forms from granite, often banded</a:t>
            </a:r>
          </a:p>
          <a:p>
            <a:pPr marL="609600" indent="-609600"/>
            <a:endParaRPr lang="en-US" altLang="en-US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73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3000" y="135467"/>
            <a:ext cx="5334001" cy="61044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0" name="Rectangle 7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5" descr="SGmountainsschist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0775" y="265562"/>
            <a:ext cx="5142813" cy="345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Image result for Mica Schi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629" y="3881700"/>
            <a:ext cx="2131977" cy="225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Image result for Garnet Schi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53903" y="3951354"/>
            <a:ext cx="2509685" cy="211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2" y="2063396"/>
            <a:ext cx="4949172" cy="3680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Schist—often </a:t>
            </a:r>
            <a:r>
              <a:rPr lang="en-US" altLang="en-US" sz="2800" dirty="0">
                <a:solidFill>
                  <a:schemeClr val="bg1"/>
                </a:solidFill>
                <a:hlinkClick r:id="rId5"/>
              </a:rPr>
              <a:t>contains</a:t>
            </a:r>
            <a:r>
              <a:rPr lang="en-US" altLang="en-US" sz="2800" dirty="0">
                <a:solidFill>
                  <a:schemeClr val="bg1"/>
                </a:solidFill>
              </a:rPr>
              <a:t> mica or garnet</a:t>
            </a:r>
          </a:p>
          <a:p>
            <a:pPr marL="609600" indent="-609600"/>
            <a:endParaRPr lang="en-US" alt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59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1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Types of rocks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Are you ready to be a rock star?</a:t>
            </a:r>
          </a:p>
        </p:txBody>
      </p:sp>
    </p:spTree>
    <p:extLst>
      <p:ext uri="{BB962C8B-B14F-4D97-AF65-F5344CB8AC3E}">
        <p14:creationId xmlns:p14="http://schemas.microsoft.com/office/powerpoint/2010/main" val="91424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936A-86E0-483C-B48C-6C25A53B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CB0CA-08F2-4968-9357-ADBFF2757B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https://www.flocabulary.com/unit/types-of-rocks/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774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habboshouse.org/wp-content/uploads/2015/11/rocks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r="9091" b="174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Think-pair-share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do you think we will be doing the rest off this week?</a:t>
            </a:r>
          </a:p>
          <a:p>
            <a:r>
              <a:rPr lang="en-US" sz="3200" dirty="0">
                <a:solidFill>
                  <a:schemeClr val="bg1"/>
                </a:solidFill>
              </a:rPr>
              <a:t>How do the jelly beans relate to rocks?</a:t>
            </a:r>
          </a:p>
        </p:txBody>
      </p:sp>
    </p:spTree>
    <p:extLst>
      <p:ext uri="{BB962C8B-B14F-4D97-AF65-F5344CB8AC3E}">
        <p14:creationId xmlns:p14="http://schemas.microsoft.com/office/powerpoint/2010/main" val="415813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habboshouse.org/wp-content/uploads/2015/11/rocks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r="9091" b="174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Homework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(If you haven’t already)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At home, go outside and collect as many different rocks as possible. (large, small, pretty, unusual, rock with two or more colors). Place them in a Ziploc bag.</a:t>
            </a:r>
          </a:p>
        </p:txBody>
      </p:sp>
    </p:spTree>
    <p:extLst>
      <p:ext uri="{BB962C8B-B14F-4D97-AF65-F5344CB8AC3E}">
        <p14:creationId xmlns:p14="http://schemas.microsoft.com/office/powerpoint/2010/main" val="1310648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23945</TotalTime>
  <Words>1231</Words>
  <Application>Microsoft Office PowerPoint</Application>
  <PresentationFormat>Widescreen</PresentationFormat>
  <Paragraphs>142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Impact</vt:lpstr>
      <vt:lpstr>Main Event</vt:lpstr>
      <vt:lpstr>PowerPoint Presentation</vt:lpstr>
      <vt:lpstr>Learning Targets</vt:lpstr>
      <vt:lpstr>PowerPoint Presentation</vt:lpstr>
      <vt:lpstr>Types of rocks (Flocabulary)</vt:lpstr>
      <vt:lpstr>PowerPoint Presentation</vt:lpstr>
      <vt:lpstr>Types of rocks</vt:lpstr>
      <vt:lpstr>PowerPoint Presentation</vt:lpstr>
      <vt:lpstr>Think-pair-share</vt:lpstr>
      <vt:lpstr>Homework (If you haven’t already)</vt:lpstr>
      <vt:lpstr>Rocks</vt:lpstr>
      <vt:lpstr>Igneous rocks</vt:lpstr>
      <vt:lpstr>Igneous rocks</vt:lpstr>
      <vt:lpstr>Intrusive </vt:lpstr>
      <vt:lpstr>PowerPoint Presentation</vt:lpstr>
      <vt:lpstr>Extrusive </vt:lpstr>
      <vt:lpstr>PowerPoint Presentation</vt:lpstr>
      <vt:lpstr>PowerPoint Presentation</vt:lpstr>
      <vt:lpstr>PowerPoint Presentation</vt:lpstr>
      <vt:lpstr>PowerPoint Presentation</vt:lpstr>
      <vt:lpstr>Composition</vt:lpstr>
      <vt:lpstr>Felsic Magma/Felsic Rocks</vt:lpstr>
      <vt:lpstr>Mafic magma/Mafic Rocks</vt:lpstr>
      <vt:lpstr>There’s always an exception.</vt:lpstr>
      <vt:lpstr>sedimentary rocks</vt:lpstr>
      <vt:lpstr>PowerPoint Presentation</vt:lpstr>
      <vt:lpstr>Sedimentary rocks:</vt:lpstr>
      <vt:lpstr>Clastic rocks</vt:lpstr>
      <vt:lpstr>Weathering</vt:lpstr>
      <vt:lpstr>Chemical Weathering</vt:lpstr>
      <vt:lpstr>Chemical sedimentary rocks</vt:lpstr>
      <vt:lpstr>Death Valley Salt Flats</vt:lpstr>
      <vt:lpstr>PowerPoint Presentation</vt:lpstr>
      <vt:lpstr>mechanical Weathering</vt:lpstr>
      <vt:lpstr>erosion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Organic sedimentary rocks</vt:lpstr>
      <vt:lpstr>PowerPoint Presentation</vt:lpstr>
      <vt:lpstr>metamorphic rocks</vt:lpstr>
      <vt:lpstr>Regional metamorphic rocks</vt:lpstr>
      <vt:lpstr>contact metamorphic rocks</vt:lpstr>
      <vt:lpstr>Characteristics of metamorphic rocks</vt:lpstr>
      <vt:lpstr>Characteristics of metamorphic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Rocks/minerals</dc:title>
  <dc:creator>Tammy Talton</dc:creator>
  <cp:lastModifiedBy>Martisia Jackson</cp:lastModifiedBy>
  <cp:revision>32</cp:revision>
  <dcterms:created xsi:type="dcterms:W3CDTF">2017-09-04T17:33:43Z</dcterms:created>
  <dcterms:modified xsi:type="dcterms:W3CDTF">2018-03-27T19:37:48Z</dcterms:modified>
</cp:coreProperties>
</file>